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657A7A6-84E3-44E9-AD9F-E6BD005F933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E849724-D486-45DF-9595-EE0B1898770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C40835-5796-4658-8026-71C0853CC07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28D0897-ED5D-4DF6-8D90-F1AD57970FA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8F301AD-FB4A-4950-B2DC-FC8CFB1B0B4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042AC47-519E-41D1-AF4F-93F66C63C58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1081E87-4902-4981-AE1E-981E3814194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4F88AE0-54D1-490A-99F7-E5023BCF341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0BA44AE-FC18-4DBE-B82F-F6C76BE6B43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9C1A1EC-D477-4787-B07C-B9482B46DD2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38D8C3B-02EA-4693-BCEA-C3FB458BB18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822E25C-2B54-4B3A-9D4E-DC54BA66C3A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1B0264B-0C70-4328-A8A2-710E6C07477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D28A035-35D1-4BC2-B07D-030FA3871C9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1FA74E4-DE65-453B-944B-DAC3035AE1F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366C22D-40AF-4023-9362-04E3E1A3615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E87AED1-F15A-4D36-916B-145819348D6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0793DB-0677-44AF-8B0C-28F804D66B3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6E211A9-C7AF-450B-AAF3-AD796C2C7BF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77BC11D-AF7A-4F99-B046-065A9D97FA0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E63308D-1901-4541-A3C9-130DAA7FFAA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AC80BC2-1BAD-4F0D-8A71-C12BE1EF47D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442D6F9-E9A7-4BF6-988F-35D08BDBE60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F0AE212-BAA3-432B-A3DA-CD08E441576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&lt;дата/час&gt;</a:t>
            </a:r>
            <a:endParaRPr b="0" lang="uk-UA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uk-UA" sz="1400" spc="-1" strike="noStrike"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latin typeface="Times New Roman"/>
              </a:rPr>
              <a:t>&lt;нижній колонтитул&gt;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0CCFC58-2D15-4B19-82C8-924A80772ED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Другий рівень структури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Третій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П'ятий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Шостий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Сьомий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&lt;дата/час&gt;</a:t>
            </a:r>
            <a:endParaRPr b="0" lang="uk-UA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uk-UA" sz="1400" spc="-1" strike="noStrike"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latin typeface="Times New Roman"/>
              </a:rPr>
              <a:t>&lt;нижній колонтитул&gt;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B98A84B-0C43-455D-8B36-CD222B4349E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icture 2"/>
          <p:cNvSpPr/>
          <p:nvPr/>
        </p:nvSpPr>
        <p:spPr>
          <a:xfrm>
            <a:off x="179640" y="908640"/>
            <a:ext cx="2592000" cy="367956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3" name="Прямоугольник 4"/>
          <p:cNvSpPr/>
          <p:nvPr/>
        </p:nvSpPr>
        <p:spPr>
          <a:xfrm>
            <a:off x="2407320" y="2120760"/>
            <a:ext cx="6748200" cy="173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" rig="sof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uk-UA" sz="5400" spc="148" strike="noStrike">
                <a:solidFill>
                  <a:srgbClr val="f8f8f8"/>
                </a:solidFill>
                <a:latin typeface="Calibri"/>
              </a:rPr>
              <a:t>«Деонтологія в медицині»</a:t>
            </a:r>
            <a:endParaRPr b="0" lang="uk-UA" sz="5400" spc="-1" strike="noStrike">
              <a:latin typeface="Arial"/>
            </a:endParaRPr>
          </a:p>
        </p:txBody>
      </p:sp>
      <p:sp>
        <p:nvSpPr>
          <p:cNvPr id="84" name="Прямоугольник 6"/>
          <p:cNvSpPr/>
          <p:nvPr/>
        </p:nvSpPr>
        <p:spPr>
          <a:xfrm>
            <a:off x="2843640" y="4221000"/>
            <a:ext cx="63000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ffff"/>
                </a:solidFill>
                <a:latin typeface="Calibri"/>
              </a:rPr>
              <a:t>(Дисципліна за вільним вибором студента, 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ffff"/>
                </a:solidFill>
                <a:latin typeface="Calibri"/>
              </a:rPr>
              <a:t>рівень вищої освіти  “магістр”)</a:t>
            </a:r>
            <a:endParaRPr b="0" lang="uk-UA" sz="2400" spc="-1" strike="noStrike">
              <a:latin typeface="Arial"/>
            </a:endParaRPr>
          </a:p>
        </p:txBody>
      </p:sp>
      <p:pic>
        <p:nvPicPr>
          <p:cNvPr id="85" name="Picture 3" descr=""/>
          <p:cNvPicPr/>
          <p:nvPr/>
        </p:nvPicPr>
        <p:blipFill>
          <a:blip r:embed="rId2"/>
          <a:stretch/>
        </p:blipFill>
        <p:spPr>
          <a:xfrm>
            <a:off x="6967440" y="-49680"/>
            <a:ext cx="2176200" cy="216972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/>
          </p:nvPr>
        </p:nvSpPr>
        <p:spPr>
          <a:xfrm>
            <a:off x="539640" y="476640"/>
            <a:ext cx="799236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9000"/>
          </a:bodyPr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uk-UA" sz="3200" spc="-1" strike="noStrike">
                <a:solidFill>
                  <a:srgbClr val="ffff00"/>
                </a:solidFill>
                <a:latin typeface="Calibri"/>
              </a:rPr>
              <a:t>Медична деонтологія</a:t>
            </a:r>
            <a:r>
              <a:rPr b="1" lang="uk-UA" sz="3200" spc="-1" strike="noStrike">
                <a:solidFill>
                  <a:srgbClr val="ffffff"/>
                </a:solidFill>
                <a:latin typeface="Calibri"/>
              </a:rPr>
              <a:t>, як складова медичної етики, являє собою науку та практику про морально-етичні обов’язки медика, у тому числі і студента-медика, у процесі його професійної, лікувально-діагностичної, навчальної і наукової клінічної діяльності, що визначає психоетичні норми взаємовідносин лікаря з пацієнтом і колегами.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Picture 2" descr=""/>
          <p:cNvPicPr/>
          <p:nvPr/>
        </p:nvPicPr>
        <p:blipFill>
          <a:blip r:embed="rId1"/>
          <a:stretch/>
        </p:blipFill>
        <p:spPr>
          <a:xfrm>
            <a:off x="4867560" y="3871080"/>
            <a:ext cx="4019040" cy="28476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88" name="Picture 3" descr=""/>
          <p:cNvPicPr/>
          <p:nvPr/>
        </p:nvPicPr>
        <p:blipFill>
          <a:blip r:embed="rId2"/>
          <a:stretch/>
        </p:blipFill>
        <p:spPr>
          <a:xfrm>
            <a:off x="179640" y="3976560"/>
            <a:ext cx="4687560" cy="2636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transition spd="slow">
    <p:wipe dir="l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/>
          </p:nvPr>
        </p:nvSpPr>
        <p:spPr>
          <a:xfrm>
            <a:off x="179640" y="332640"/>
            <a:ext cx="8218800" cy="4132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just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ru-RU" sz="3000" spc="-1" strike="noStrike">
                <a:solidFill>
                  <a:srgbClr val="ffff00"/>
                </a:solidFill>
                <a:latin typeface="Calibri"/>
              </a:rPr>
              <a:t>Медична деонтологія </a:t>
            </a:r>
            <a:r>
              <a:rPr b="0" lang="ru-RU" sz="3000" spc="-1" strike="noStrike">
                <a:solidFill>
                  <a:srgbClr val="ffffff"/>
                </a:solidFill>
                <a:latin typeface="Calibri"/>
              </a:rPr>
              <a:t>— вчення про належну поведінку медичних працівників, яка створює сприятливі умови для видужування хворого. Це сукупність етичних норм і приписів для медичних працівників, необхідних їм у здійсненні професійної діяльності.</a:t>
            </a:r>
            <a:endParaRPr b="0" lang="ru-RU" sz="3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Picture 2" descr=""/>
          <p:cNvPicPr/>
          <p:nvPr/>
        </p:nvPicPr>
        <p:blipFill>
          <a:blip r:embed="rId1"/>
          <a:stretch/>
        </p:blipFill>
        <p:spPr>
          <a:xfrm rot="951000">
            <a:off x="4435560" y="3704040"/>
            <a:ext cx="4391640" cy="29275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91" name="Picture 3" descr=""/>
          <p:cNvPicPr/>
          <p:nvPr/>
        </p:nvPicPr>
        <p:blipFill>
          <a:blip r:embed="rId2"/>
          <a:stretch/>
        </p:blipFill>
        <p:spPr>
          <a:xfrm rot="20923800">
            <a:off x="755280" y="3371760"/>
            <a:ext cx="2487960" cy="32313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transition spd="slow">
    <p:wipe dir="l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/>
          </p:nvPr>
        </p:nvSpPr>
        <p:spPr>
          <a:xfrm>
            <a:off x="395640" y="404640"/>
            <a:ext cx="8568720" cy="5400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43000"/>
          </a:bodyPr>
          <a:p>
            <a:pPr indent="0" algn="just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1" lang="uk-UA" sz="5300" spc="-1" strike="noStrike">
                <a:solidFill>
                  <a:srgbClr val="ffff00"/>
                </a:solidFill>
                <a:latin typeface="Calibri"/>
              </a:rPr>
              <a:t>Медична деонтологія </a:t>
            </a:r>
            <a:r>
              <a:rPr b="0" lang="uk-UA" sz="5300" spc="-1" strike="noStrike">
                <a:solidFill>
                  <a:srgbClr val="ffffff"/>
                </a:solidFill>
                <a:latin typeface="Calibri"/>
              </a:rPr>
              <a:t>тісно пов’язана з медичною етикою. Медична етика – це вчення про мораль медпрацівників, їх поведінку, взаємозв’язки з хворими, з колегами, із суспільством.</a:t>
            </a:r>
            <a:endParaRPr b="0" lang="ru-RU" sz="53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uk-UA" sz="5300" spc="-1" strike="noStrike">
                <a:solidFill>
                  <a:srgbClr val="ffffff"/>
                </a:solidFill>
                <a:latin typeface="Calibri"/>
              </a:rPr>
              <a:t>Складовою частиною медичної етики є </a:t>
            </a:r>
            <a:r>
              <a:rPr b="1" lang="uk-UA" sz="5300" spc="-1" strike="noStrike">
                <a:solidFill>
                  <a:srgbClr val="ffff00"/>
                </a:solidFill>
                <a:latin typeface="Calibri"/>
              </a:rPr>
              <a:t>деонтологія</a:t>
            </a:r>
            <a:r>
              <a:rPr b="0" lang="uk-UA" sz="5300" spc="-1" strike="noStrike">
                <a:solidFill>
                  <a:srgbClr val="ffffff"/>
                </a:solidFill>
                <a:latin typeface="Calibri"/>
              </a:rPr>
              <a:t> – вчення про обов’язки медичного працівника.</a:t>
            </a:r>
            <a:endParaRPr b="0" lang="ru-RU" sz="53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endParaRPr b="0" lang="ru-RU" sz="53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uk-UA" sz="5300" spc="-1" strike="noStrike">
                <a:solidFill>
                  <a:srgbClr val="ffffff"/>
                </a:solidFill>
                <a:latin typeface="Calibri"/>
              </a:rPr>
              <a:t>Порушення правил деонтології може призвести до виникнення такої патології як </a:t>
            </a:r>
            <a:r>
              <a:rPr b="1" lang="uk-UA" sz="5300" spc="-1" strike="noStrike">
                <a:solidFill>
                  <a:srgbClr val="ffff00"/>
                </a:solidFill>
                <a:latin typeface="Calibri"/>
              </a:rPr>
              <a:t>ятрогенія</a:t>
            </a:r>
            <a:r>
              <a:rPr b="0" lang="uk-UA" sz="5300" spc="-1" strike="noStrike">
                <a:solidFill>
                  <a:srgbClr val="ffffff"/>
                </a:solidFill>
                <a:latin typeface="Calibri"/>
              </a:rPr>
              <a:t> – психогенний розлад внаслідок неправильних, необережних висловлювань або дій медичного працівника.</a:t>
            </a:r>
            <a:endParaRPr b="0" lang="ru-RU" sz="53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endParaRPr b="0" lang="ru-RU" sz="53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uk-UA" sz="5300" spc="-1" strike="noStrike">
                <a:solidFill>
                  <a:srgbClr val="ffffff"/>
                </a:solidFill>
                <a:latin typeface="Calibri"/>
              </a:rPr>
              <a:t>Тому </a:t>
            </a:r>
            <a:r>
              <a:rPr b="1" lang="uk-UA" sz="5300" spc="-1" strike="noStrike">
                <a:solidFill>
                  <a:srgbClr val="ffff00"/>
                </a:solidFill>
                <a:latin typeface="Calibri"/>
              </a:rPr>
              <a:t>важливим принципом </a:t>
            </a:r>
            <a:r>
              <a:rPr b="0" lang="uk-UA" sz="5300" spc="-1" strike="noStrike">
                <a:solidFill>
                  <a:srgbClr val="ffffff"/>
                </a:solidFill>
                <a:latin typeface="Calibri"/>
              </a:rPr>
              <a:t>є дотримування основного деонтологічного правила – </a:t>
            </a:r>
            <a:r>
              <a:rPr b="1" lang="uk-UA" sz="5300" spc="-1" strike="noStrike">
                <a:solidFill>
                  <a:srgbClr val="ffff00"/>
                </a:solidFill>
                <a:latin typeface="Calibri"/>
              </a:rPr>
              <a:t>не зашкодили при діагностиці, або лікуванні.</a:t>
            </a:r>
            <a:endParaRPr b="0" lang="ru-RU" sz="53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wipe dir="l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p>
            <a:pPr indent="0" algn="ctr">
              <a:lnSpc>
                <a:spcPct val="100000"/>
              </a:lnSpc>
              <a:buNone/>
            </a:pPr>
            <a:r>
              <a:rPr b="1" lang="uk-UA" sz="4400" spc="-1" strike="noStrike">
                <a:solidFill>
                  <a:srgbClr val="ffff00"/>
                </a:solidFill>
                <a:latin typeface="Calibri"/>
              </a:rPr>
              <a:t>Переваги у вивченні дисципліни «Деонтологія в медицині»  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8000"/>
          </a:bodyPr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"/>
            </a:pPr>
            <a:r>
              <a:rPr b="0" lang="uk-UA" sz="3200" spc="-1" strike="noStrike">
                <a:solidFill>
                  <a:srgbClr val="ffffff"/>
                </a:solidFill>
                <a:latin typeface="Calibri"/>
              </a:rPr>
              <a:t>Вивчення «Деонтології в медицині» перед початком клінічних дисциплін створює необхідні передумови для швидшої адаптації студента до роботи в клініці</a:t>
            </a:r>
            <a:r>
              <a:rPr b="0" lang="en-US" sz="3200" spc="-1" strike="noStrike">
                <a:solidFill>
                  <a:srgbClr val="ffffff"/>
                </a:solidFill>
                <a:latin typeface="Calibri"/>
              </a:rPr>
              <a:t>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"/>
            </a:pPr>
            <a:r>
              <a:rPr b="0" lang="uk-UA" sz="3200" spc="-1" strike="noStrike">
                <a:solidFill>
                  <a:srgbClr val="ffffff"/>
                </a:solidFill>
                <a:latin typeface="Calibri"/>
              </a:rPr>
              <a:t>надає правове підґрунтя його професійної діяльності</a:t>
            </a:r>
            <a:r>
              <a:rPr b="0" lang="en-US" sz="3200" spc="-1" strike="noStrike">
                <a:solidFill>
                  <a:srgbClr val="ffffff"/>
                </a:solidFill>
                <a:latin typeface="Calibri"/>
              </a:rPr>
              <a:t>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"/>
            </a:pPr>
            <a:r>
              <a:rPr b="0" lang="uk-UA" sz="3200" spc="-1" strike="noStrike">
                <a:solidFill>
                  <a:srgbClr val="ffffff"/>
                </a:solidFill>
                <a:latin typeface="Calibri"/>
              </a:rPr>
              <a:t>знайомить із нормативними державними та міжнародними документами, основними принципами біомедичної етики, статусом медичної деонтології у сучасному суспільстві.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wipe dir="l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/>
          </p:nvPr>
        </p:nvSpPr>
        <p:spPr>
          <a:xfrm>
            <a:off x="323640" y="404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ffff00"/>
                </a:solidFill>
                <a:latin typeface="Calibri"/>
              </a:rPr>
              <a:t>Мета дисципліни </a:t>
            </a: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–  формування у студента деонтологічних принципів медичного</a:t>
            </a:r>
            <a:r>
              <a:rPr b="0" lang="en-US" sz="32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фахівця та вміння застосовувати їх в конкретних професійних ситуаціях.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Picture 2" descr=""/>
          <p:cNvPicPr/>
          <p:nvPr/>
        </p:nvPicPr>
        <p:blipFill>
          <a:blip r:embed="rId1"/>
          <a:stretch/>
        </p:blipFill>
        <p:spPr>
          <a:xfrm>
            <a:off x="5042520" y="1917000"/>
            <a:ext cx="3923640" cy="26157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97" name="Picture 3" descr=""/>
          <p:cNvPicPr/>
          <p:nvPr/>
        </p:nvPicPr>
        <p:blipFill>
          <a:blip r:embed="rId2"/>
          <a:stretch/>
        </p:blipFill>
        <p:spPr>
          <a:xfrm>
            <a:off x="251640" y="2728080"/>
            <a:ext cx="4933800" cy="32893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98" name="Picture 4" descr=""/>
          <p:cNvPicPr/>
          <p:nvPr/>
        </p:nvPicPr>
        <p:blipFill>
          <a:blip r:embed="rId3"/>
          <a:stretch/>
        </p:blipFill>
        <p:spPr>
          <a:xfrm>
            <a:off x="5304600" y="4372920"/>
            <a:ext cx="3528000" cy="23958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transition spd="slow">
    <p:wipe dir="l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/>
          </p:nvPr>
        </p:nvSpPr>
        <p:spPr>
          <a:xfrm>
            <a:off x="251640" y="1196640"/>
            <a:ext cx="6336360" cy="5400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5000"/>
          </a:bodyPr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1.Засвоєння студентом теоретичних знань, необхідних для побудови оптимальної</a:t>
            </a:r>
            <a:r>
              <a:rPr b="0" lang="en-US" sz="32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моделі поведінки при спілкуванні із хворим.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2.Надання студентові сучасної інформації щодо нормативно-правового</a:t>
            </a:r>
            <a:r>
              <a:rPr b="0" lang="en-US" sz="32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регулювання професійної діяльності лікаря.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3.Формування у студента набуття відповідних навичок професійного спілкування</a:t>
            </a:r>
            <a:r>
              <a:rPr b="0" lang="en-US" sz="32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в колективі.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Прямоугольник 3"/>
          <p:cNvSpPr/>
          <p:nvPr/>
        </p:nvSpPr>
        <p:spPr>
          <a:xfrm>
            <a:off x="1619640" y="233280"/>
            <a:ext cx="65523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ffff00"/>
                </a:solidFill>
                <a:latin typeface="Calibri"/>
              </a:rPr>
              <a:t>Завдання (навчальні</a:t>
            </a:r>
            <a:r>
              <a:rPr b="1" lang="en-US" sz="4000" spc="-1" strike="noStrike">
                <a:solidFill>
                  <a:srgbClr val="ffff00"/>
                </a:solidFill>
                <a:latin typeface="Calibri"/>
              </a:rPr>
              <a:t> </a:t>
            </a:r>
            <a:r>
              <a:rPr b="1" lang="ru-RU" sz="4000" spc="-1" strike="noStrike">
                <a:solidFill>
                  <a:srgbClr val="ffff00"/>
                </a:solidFill>
                <a:latin typeface="Calibri"/>
              </a:rPr>
              <a:t>цілі):</a:t>
            </a:r>
            <a:endParaRPr b="0" lang="uk-UA" sz="4000" spc="-1" strike="noStrike">
              <a:latin typeface="Arial"/>
            </a:endParaRPr>
          </a:p>
        </p:txBody>
      </p:sp>
      <p:pic>
        <p:nvPicPr>
          <p:cNvPr id="101" name="Picture 2" descr=""/>
          <p:cNvPicPr/>
          <p:nvPr/>
        </p:nvPicPr>
        <p:blipFill>
          <a:blip r:embed="rId1"/>
          <a:stretch/>
        </p:blipFill>
        <p:spPr>
          <a:xfrm>
            <a:off x="6732360" y="1268640"/>
            <a:ext cx="2376720" cy="1583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02" name="Picture 3" descr=""/>
          <p:cNvPicPr/>
          <p:nvPr/>
        </p:nvPicPr>
        <p:blipFill>
          <a:blip r:embed="rId2"/>
          <a:stretch/>
        </p:blipFill>
        <p:spPr>
          <a:xfrm>
            <a:off x="6841080" y="2997000"/>
            <a:ext cx="2158920" cy="1367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03" name="Picture 4" descr=""/>
          <p:cNvPicPr/>
          <p:nvPr/>
        </p:nvPicPr>
        <p:blipFill>
          <a:blip r:embed="rId3"/>
          <a:stretch/>
        </p:blipFill>
        <p:spPr>
          <a:xfrm>
            <a:off x="6809400" y="4581000"/>
            <a:ext cx="2221920" cy="14796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transition spd="slow">
    <p:wipe dir="l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/>
          </p:nvPr>
        </p:nvSpPr>
        <p:spPr>
          <a:xfrm>
            <a:off x="161640" y="116640"/>
            <a:ext cx="8982000" cy="935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uk-UA" sz="2000" spc="-1" strike="noStrike">
                <a:solidFill>
                  <a:srgbClr val="ffff00"/>
                </a:solidFill>
                <a:latin typeface="Calibri"/>
              </a:rPr>
              <a:t>Д</a:t>
            </a:r>
            <a:r>
              <a:rPr b="1" lang="ru-RU" sz="2000" spc="-1" strike="noStrike">
                <a:solidFill>
                  <a:srgbClr val="ffff00"/>
                </a:solidFill>
                <a:latin typeface="Calibri"/>
              </a:rPr>
              <a:t>исципліна забезпечує набуття здобувачами освіти наступних компетентностей: 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Прямоугольник 3"/>
          <p:cNvSpPr/>
          <p:nvPr/>
        </p:nvSpPr>
        <p:spPr>
          <a:xfrm>
            <a:off x="251640" y="1052640"/>
            <a:ext cx="4752000" cy="2070720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ffff00"/>
                </a:solidFill>
                <a:latin typeface="Calibri"/>
              </a:rPr>
              <a:t>Інтегральної:</a:t>
            </a:r>
            <a:endParaRPr b="0" lang="uk-UA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– </a:t>
            </a: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здатність розв’язувати типові та складні спеціалізовані задачі та практичні проблеми у професійній діяльності у галузі охорони здоров’я, або у процесі навчання, що передбачає проведення досліджень та/або здійснення інновацій та характеризується комплексністю та невизначеністю умов та вимог.</a:t>
            </a:r>
            <a:endParaRPr b="0" lang="uk-UA" sz="1500" spc="-1" strike="noStrike">
              <a:latin typeface="Arial"/>
            </a:endParaRPr>
          </a:p>
        </p:txBody>
      </p:sp>
      <p:sp>
        <p:nvSpPr>
          <p:cNvPr id="106" name="Прямоугольник 4"/>
          <p:cNvSpPr/>
          <p:nvPr/>
        </p:nvSpPr>
        <p:spPr>
          <a:xfrm>
            <a:off x="5292000" y="709920"/>
            <a:ext cx="3744000" cy="5887080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ffff00"/>
                </a:solidFill>
                <a:latin typeface="Calibri"/>
              </a:rPr>
              <a:t>Загальних:</a:t>
            </a:r>
            <a:endParaRPr b="0" lang="uk-UA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− </a:t>
            </a: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Здатність до абстрактного мислення, аналізу та синтезу.</a:t>
            </a:r>
            <a:endParaRPr b="0" lang="uk-UA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− </a:t>
            </a: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Здатність вчитися і оволодівати сучасними знаннями.</a:t>
            </a:r>
            <a:endParaRPr b="0" lang="uk-UA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− </a:t>
            </a: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Здатність застосовувати знання у практичних ситуаціях.</a:t>
            </a:r>
            <a:endParaRPr b="0" lang="uk-UA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− </a:t>
            </a: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Знання та розуміння предметної області та розуміння професійної діяльності.</a:t>
            </a:r>
            <a:endParaRPr b="0" lang="uk-UA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− </a:t>
            </a: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Здатність до адаптації та дії в новій ситуації.</a:t>
            </a:r>
            <a:endParaRPr b="0" lang="uk-UA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− </a:t>
            </a: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Здатність приймати обґрунтовані рішення.</a:t>
            </a:r>
            <a:endParaRPr b="0" lang="uk-UA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− </a:t>
            </a: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Здатність працювати в команді.</a:t>
            </a:r>
            <a:endParaRPr b="0" lang="uk-UA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− </a:t>
            </a: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Навички міжособистісної взаємодії.</a:t>
            </a:r>
            <a:endParaRPr b="0" lang="uk-UA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− </a:t>
            </a: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Здатність спілкуватися державною мовою як усно, так і письмово.</a:t>
            </a:r>
            <a:endParaRPr b="0" lang="uk-UA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− </a:t>
            </a: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Навички використання інформаційних і комунікаційних технологій.</a:t>
            </a:r>
            <a:endParaRPr b="0" lang="uk-UA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− </a:t>
            </a: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Визначеність і наполегливість щодо поставлених завдань і взятих обов’язків.</a:t>
            </a:r>
            <a:endParaRPr b="0" lang="uk-UA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− </a:t>
            </a: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Здатність діяти на основі етичних міркувань (мотивів).</a:t>
            </a:r>
            <a:endParaRPr b="0" lang="uk-UA" sz="1500" spc="-1" strike="noStrike">
              <a:latin typeface="Arial"/>
            </a:endParaRPr>
          </a:p>
        </p:txBody>
      </p:sp>
      <p:sp>
        <p:nvSpPr>
          <p:cNvPr id="107" name="Прямоугольник 5"/>
          <p:cNvSpPr/>
          <p:nvPr/>
        </p:nvSpPr>
        <p:spPr>
          <a:xfrm>
            <a:off x="251640" y="3501000"/>
            <a:ext cx="4824000" cy="2664000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ffff00"/>
                </a:solidFill>
                <a:latin typeface="Calibri"/>
              </a:rPr>
              <a:t>Спеціальних (фахових, предметних):</a:t>
            </a:r>
            <a:endParaRPr b="0" lang="uk-UA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1500" spc="-1" strike="noStrike">
                <a:solidFill>
                  <a:srgbClr val="ffff00"/>
                </a:solidFill>
                <a:latin typeface="Calibri"/>
              </a:rPr>
              <a:t> </a:t>
            </a: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− </a:t>
            </a: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Здатність до визначення основних принципів етики та деонтології у професійній діяльності. </a:t>
            </a:r>
            <a:endParaRPr b="0" lang="uk-UA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− </a:t>
            </a: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Усвідомлення громадянських прав, свобод і обов’язків при проведенні фахової діяльності. </a:t>
            </a:r>
            <a:endParaRPr b="0" lang="uk-UA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− </a:t>
            </a: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Здатність до проведення аналізу діяльності лікаря з наданням морально-етичної та правової оцінки його дій.</a:t>
            </a:r>
            <a:endParaRPr b="0" lang="uk-UA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− </a:t>
            </a:r>
            <a:r>
              <a:rPr b="0" lang="uk-UA" sz="1500" spc="-1" strike="noStrike">
                <a:solidFill>
                  <a:schemeClr val="lt1"/>
                </a:solidFill>
                <a:latin typeface="Calibri"/>
              </a:rPr>
              <a:t>Здатність до проведення заходів щодо організації надання медичної допомоги на етичних та деонтологічних засадах.</a:t>
            </a:r>
            <a:endParaRPr b="0" lang="uk-UA" sz="15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/>
          </p:nvPr>
        </p:nvSpPr>
        <p:spPr>
          <a:xfrm>
            <a:off x="2195640" y="1772640"/>
            <a:ext cx="4834440" cy="1108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uk-UA" sz="5000" spc="-1" strike="noStrike">
                <a:solidFill>
                  <a:srgbClr val="ffff00"/>
                </a:solidFill>
                <a:latin typeface="Calibri"/>
              </a:rPr>
              <a:t>Дякую за увагу!</a:t>
            </a:r>
            <a:endParaRPr b="0" lang="ru-RU" sz="5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9" name="Picture 2" descr=""/>
          <p:cNvPicPr/>
          <p:nvPr/>
        </p:nvPicPr>
        <p:blipFill>
          <a:blip r:embed="rId1"/>
          <a:stretch/>
        </p:blipFill>
        <p:spPr>
          <a:xfrm>
            <a:off x="3172680" y="2866680"/>
            <a:ext cx="2520000" cy="2520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transition spd="slow">
    <p:wipe dir="l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Application>LibreOffice/7.4.0.3$Windows_X86_64 LibreOffice_project/f85e47c08ddd19c015c0114a68350214f7066f5a</Application>
  <AppVersion>15.0000</AppVersion>
  <Words>535</Words>
  <Paragraphs>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2020-06-03T07:43:32Z</dcterms:created>
  <dc:creator>катя</dc:creator>
  <dc:description/>
  <dc:language>uk-UA</dc:language>
  <cp:lastModifiedBy/>
  <dcterms:modified xsi:type="dcterms:W3CDTF">2023-04-22T17:03:50Z</dcterms:modified>
  <cp:revision>9</cp:revision>
  <dc:subject/>
  <dc:title>Деонтологія в медицині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9</vt:i4>
  </property>
</Properties>
</file>